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1F45B8-E589-4D16-AC6E-588FB676A4CD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4" csCatId="accent1" phldr="1"/>
      <dgm:spPr/>
    </dgm:pt>
    <dgm:pt modelId="{C4B53C25-94CE-498C-9EAD-4E79ED35F8D5}">
      <dgm:prSet phldrT="[Текст]"/>
      <dgm:spPr/>
      <dgm:t>
        <a:bodyPr/>
        <a:lstStyle/>
        <a:p>
          <a:endParaRPr lang="en-US" dirty="0" smtClean="0"/>
        </a:p>
        <a:p>
          <a:endParaRPr lang="en-US" dirty="0" smtClean="0"/>
        </a:p>
      </dgm:t>
    </dgm:pt>
    <dgm:pt modelId="{233B8F82-97C3-40D9-8F0C-1162DC6CE180}" type="parTrans" cxnId="{C7EA941B-985F-4329-90EA-D2A360FE9F81}">
      <dgm:prSet/>
      <dgm:spPr/>
      <dgm:t>
        <a:bodyPr/>
        <a:lstStyle/>
        <a:p>
          <a:endParaRPr lang="bg-BG"/>
        </a:p>
      </dgm:t>
    </dgm:pt>
    <dgm:pt modelId="{346FB58C-F940-479F-87C9-DD816716B37F}" type="sibTrans" cxnId="{C7EA941B-985F-4329-90EA-D2A360FE9F81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bg-BG"/>
        </a:p>
      </dgm:t>
    </dgm:pt>
    <dgm:pt modelId="{8758451F-696B-4BAC-B82A-669073C30CA2}" type="pres">
      <dgm:prSet presAssocID="{F71F45B8-E589-4D16-AC6E-588FB676A4CD}" presName="Name0" presStyleCnt="0">
        <dgm:presLayoutVars>
          <dgm:chMax val="7"/>
          <dgm:chPref val="7"/>
          <dgm:dir/>
        </dgm:presLayoutVars>
      </dgm:prSet>
      <dgm:spPr/>
    </dgm:pt>
    <dgm:pt modelId="{611CA5B1-E894-4EF2-BA41-390B756D8FFA}" type="pres">
      <dgm:prSet presAssocID="{F71F45B8-E589-4D16-AC6E-588FB676A4CD}" presName="Name1" presStyleCnt="0"/>
      <dgm:spPr/>
    </dgm:pt>
    <dgm:pt modelId="{209A77B6-B1ED-4F5C-885F-1A4C535A975A}" type="pres">
      <dgm:prSet presAssocID="{346FB58C-F940-479F-87C9-DD816716B37F}" presName="picture_1" presStyleCnt="0"/>
      <dgm:spPr/>
    </dgm:pt>
    <dgm:pt modelId="{6D121448-7850-4205-BCA3-4D7F52B39B90}" type="pres">
      <dgm:prSet presAssocID="{346FB58C-F940-479F-87C9-DD816716B37F}" presName="pictureRepeatNode" presStyleLbl="alignImgPlace1" presStyleIdx="0" presStyleCnt="1" custScaleX="177779" custScaleY="150000" custLinFactNeighborX="-27777" custLinFactNeighborY="-22222"/>
      <dgm:spPr/>
    </dgm:pt>
    <dgm:pt modelId="{A591B08E-6405-417D-9B58-CE54E4E27C0B}" type="pres">
      <dgm:prSet presAssocID="{C4B53C25-94CE-498C-9EAD-4E79ED35F8D5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4AA9712-D1A0-4CC8-9D20-EBD2B842B0F1}" type="presOf" srcId="{346FB58C-F940-479F-87C9-DD816716B37F}" destId="{6D121448-7850-4205-BCA3-4D7F52B39B90}" srcOrd="0" destOrd="0" presId="urn:microsoft.com/office/officeart/2008/layout/CircularPictureCallout"/>
    <dgm:cxn modelId="{C4DD1CF7-4D83-4B50-99D2-69EDE631C0CA}" type="presOf" srcId="{C4B53C25-94CE-498C-9EAD-4E79ED35F8D5}" destId="{A591B08E-6405-417D-9B58-CE54E4E27C0B}" srcOrd="0" destOrd="0" presId="urn:microsoft.com/office/officeart/2008/layout/CircularPictureCallout"/>
    <dgm:cxn modelId="{4EF62833-4F30-428C-9471-A2AD0FA5EFEE}" type="presOf" srcId="{F71F45B8-E589-4D16-AC6E-588FB676A4CD}" destId="{8758451F-696B-4BAC-B82A-669073C30CA2}" srcOrd="0" destOrd="0" presId="urn:microsoft.com/office/officeart/2008/layout/CircularPictureCallout"/>
    <dgm:cxn modelId="{C7EA941B-985F-4329-90EA-D2A360FE9F81}" srcId="{F71F45B8-E589-4D16-AC6E-588FB676A4CD}" destId="{C4B53C25-94CE-498C-9EAD-4E79ED35F8D5}" srcOrd="0" destOrd="0" parTransId="{233B8F82-97C3-40D9-8F0C-1162DC6CE180}" sibTransId="{346FB58C-F940-479F-87C9-DD816716B37F}"/>
    <dgm:cxn modelId="{B1884209-322D-4C05-8236-10281574B344}" type="presParOf" srcId="{8758451F-696B-4BAC-B82A-669073C30CA2}" destId="{611CA5B1-E894-4EF2-BA41-390B756D8FFA}" srcOrd="0" destOrd="0" presId="urn:microsoft.com/office/officeart/2008/layout/CircularPictureCallout"/>
    <dgm:cxn modelId="{4DA0EEA2-1E30-4DE6-A31D-EB3632974E9D}" type="presParOf" srcId="{611CA5B1-E894-4EF2-BA41-390B756D8FFA}" destId="{209A77B6-B1ED-4F5C-885F-1A4C535A975A}" srcOrd="0" destOrd="0" presId="urn:microsoft.com/office/officeart/2008/layout/CircularPictureCallout"/>
    <dgm:cxn modelId="{111D86A8-D6C8-4DE6-B39A-2F9417635449}" type="presParOf" srcId="{209A77B6-B1ED-4F5C-885F-1A4C535A975A}" destId="{6D121448-7850-4205-BCA3-4D7F52B39B90}" srcOrd="0" destOrd="0" presId="urn:microsoft.com/office/officeart/2008/layout/CircularPictureCallout"/>
    <dgm:cxn modelId="{BA3672AC-044B-4BE2-B4C8-230990180EFE}" type="presParOf" srcId="{611CA5B1-E894-4EF2-BA41-390B756D8FFA}" destId="{A591B08E-6405-417D-9B58-CE54E4E27C0B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121448-7850-4205-BCA3-4D7F52B39B90}">
      <dsp:nvSpPr>
        <dsp:cNvPr id="0" name=""/>
        <dsp:cNvSpPr/>
      </dsp:nvSpPr>
      <dsp:spPr>
        <a:xfrm>
          <a:off x="0" y="0"/>
          <a:ext cx="2304271" cy="194421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91B08E-6405-417D-9B58-CE54E4E27C0B}">
      <dsp:nvSpPr>
        <dsp:cNvPr id="0" name=""/>
        <dsp:cNvSpPr/>
      </dsp:nvSpPr>
      <dsp:spPr>
        <a:xfrm>
          <a:off x="881377" y="1012288"/>
          <a:ext cx="829532" cy="42772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 smtClean="0"/>
        </a:p>
      </dsp:txBody>
      <dsp:txXfrm>
        <a:off x="881377" y="1012288"/>
        <a:ext cx="829532" cy="4277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A2075-336E-4140-9B12-C8EDDDADC353}" type="datetimeFigureOut">
              <a:rPr lang="bg-BG" smtClean="0"/>
              <a:t>10.1.2012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E4FE-E91A-4DF5-B8B9-2C3BC501986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51408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A2075-336E-4140-9B12-C8EDDDADC353}" type="datetimeFigureOut">
              <a:rPr lang="bg-BG" smtClean="0"/>
              <a:t>10.1.2012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E4FE-E91A-4DF5-B8B9-2C3BC501986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31043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A2075-336E-4140-9B12-C8EDDDADC353}" type="datetimeFigureOut">
              <a:rPr lang="bg-BG" smtClean="0"/>
              <a:t>10.1.2012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E4FE-E91A-4DF5-B8B9-2C3BC501986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83105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A2075-336E-4140-9B12-C8EDDDADC353}" type="datetimeFigureOut">
              <a:rPr lang="bg-BG" smtClean="0"/>
              <a:t>10.1.2012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E4FE-E91A-4DF5-B8B9-2C3BC501986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05802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A2075-336E-4140-9B12-C8EDDDADC353}" type="datetimeFigureOut">
              <a:rPr lang="bg-BG" smtClean="0"/>
              <a:t>10.1.2012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E4FE-E91A-4DF5-B8B9-2C3BC501986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34717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A2075-336E-4140-9B12-C8EDDDADC353}" type="datetimeFigureOut">
              <a:rPr lang="bg-BG" smtClean="0"/>
              <a:t>10.1.2012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E4FE-E91A-4DF5-B8B9-2C3BC501986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0337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A2075-336E-4140-9B12-C8EDDDADC353}" type="datetimeFigureOut">
              <a:rPr lang="bg-BG" smtClean="0"/>
              <a:t>10.1.2012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E4FE-E91A-4DF5-B8B9-2C3BC501986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0737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A2075-336E-4140-9B12-C8EDDDADC353}" type="datetimeFigureOut">
              <a:rPr lang="bg-BG" smtClean="0"/>
              <a:t>10.1.2012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E4FE-E91A-4DF5-B8B9-2C3BC501986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83370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A2075-336E-4140-9B12-C8EDDDADC353}" type="datetimeFigureOut">
              <a:rPr lang="bg-BG" smtClean="0"/>
              <a:t>10.1.2012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E4FE-E91A-4DF5-B8B9-2C3BC501986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3588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A2075-336E-4140-9B12-C8EDDDADC353}" type="datetimeFigureOut">
              <a:rPr lang="bg-BG" smtClean="0"/>
              <a:t>10.1.2012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E4FE-E91A-4DF5-B8B9-2C3BC501986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84504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A2075-336E-4140-9B12-C8EDDDADC353}" type="datetimeFigureOut">
              <a:rPr lang="bg-BG" smtClean="0"/>
              <a:t>10.1.2012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AE4FE-E91A-4DF5-B8B9-2C3BC501986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64025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A2075-336E-4140-9B12-C8EDDDADC353}" type="datetimeFigureOut">
              <a:rPr lang="bg-BG" smtClean="0"/>
              <a:t>10.1.2012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AE4FE-E91A-4DF5-B8B9-2C3BC501986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3793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gif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7.jpeg"/><Relationship Id="rId5" Type="http://schemas.openxmlformats.org/officeDocument/2006/relationships/diagramLayout" Target="../diagrams/layout1.xml"/><Relationship Id="rId10" Type="http://schemas.openxmlformats.org/officeDocument/2006/relationships/image" Target="../media/image6.jpeg"/><Relationship Id="rId4" Type="http://schemas.openxmlformats.org/officeDocument/2006/relationships/diagramData" Target="../diagrams/data1.xml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5400" i="1" dirty="0" smtClean="0">
                <a:solidFill>
                  <a:srgbClr val="FF0000"/>
                </a:solidFill>
              </a:rPr>
              <a:t>How we made the "Calendar of the seasons"</a:t>
            </a:r>
            <a:endParaRPr lang="bg-BG" sz="5400" i="1" dirty="0">
              <a:solidFill>
                <a:srgbClr val="FF0000"/>
              </a:solidFill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Project “Enjoy </a:t>
            </a:r>
            <a:r>
              <a:rPr lang="en-US" b="1" dirty="0">
                <a:solidFill>
                  <a:srgbClr val="FF0000"/>
                </a:solidFill>
              </a:rPr>
              <a:t>learning </a:t>
            </a:r>
            <a:r>
              <a:rPr lang="en-US" b="1" dirty="0" smtClean="0">
                <a:solidFill>
                  <a:srgbClr val="FF0000"/>
                </a:solidFill>
              </a:rPr>
              <a:t>Science”</a:t>
            </a:r>
          </a:p>
          <a:p>
            <a:r>
              <a:rPr lang="en-US" b="1" dirty="0" err="1" smtClean="0">
                <a:solidFill>
                  <a:srgbClr val="FF0000"/>
                </a:solidFill>
              </a:rPr>
              <a:t>eTwinning</a:t>
            </a:r>
            <a:endParaRPr lang="bg-BG" dirty="0">
              <a:solidFill>
                <a:srgbClr val="FF0000"/>
              </a:solidFill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1147628" cy="8640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7062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702"/>
    </mc:Choice>
    <mc:Fallback>
      <p:transition spd="slow" advTm="87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8650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8293">
        <p14:doors dir="vert"/>
      </p:transition>
    </mc:Choice>
    <mc:Fallback>
      <p:transition spd="slow" advTm="829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974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1800">
        <p14:prism isContent="1" isInverted="1"/>
      </p:transition>
    </mc:Choice>
    <mc:Fallback>
      <p:transition spd="slow" advTm="118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1151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4996">
        <p14:vortex dir="r"/>
      </p:transition>
    </mc:Choice>
    <mc:Fallback>
      <p:transition spd="slow" advTm="1499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755576" y="1484784"/>
            <a:ext cx="7272808" cy="151216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>
                <a:solidFill>
                  <a:srgbClr val="FF0000"/>
                </a:solidFill>
                <a:effectLst/>
              </a:rPr>
              <a:t>This is our "Calendar of the seasons." The arrow indicates the month. It is easy…</a:t>
            </a:r>
            <a:br>
              <a:rPr lang="en-US" dirty="0" smtClean="0">
                <a:solidFill>
                  <a:srgbClr val="FF0000"/>
                </a:solidFill>
                <a:effectLst/>
              </a:rPr>
            </a:br>
            <a:endParaRPr lang="bg-BG" dirty="0">
              <a:solidFill>
                <a:srgbClr val="FF0000"/>
              </a:solidFill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5301208"/>
            <a:ext cx="6368752" cy="1320552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sz="2400" dirty="0" smtClean="0">
                <a:solidFill>
                  <a:srgbClr val="0070C0"/>
                </a:solidFill>
              </a:rPr>
              <a:t>Kindergarten 24”Prikazen </a:t>
            </a:r>
            <a:r>
              <a:rPr lang="en-US" sz="2400" dirty="0" err="1" smtClean="0">
                <a:solidFill>
                  <a:srgbClr val="0070C0"/>
                </a:solidFill>
              </a:rPr>
              <a:t>sviat</a:t>
            </a:r>
            <a:r>
              <a:rPr lang="en-US" sz="2400" dirty="0" smtClean="0">
                <a:solidFill>
                  <a:srgbClr val="0070C0"/>
                </a:solidFill>
              </a:rPr>
              <a:t>”</a:t>
            </a:r>
          </a:p>
          <a:p>
            <a:r>
              <a:rPr lang="en-US" sz="2400" dirty="0" err="1" smtClean="0">
                <a:solidFill>
                  <a:srgbClr val="0070C0"/>
                </a:solidFill>
              </a:rPr>
              <a:t>Dobrich</a:t>
            </a:r>
            <a:r>
              <a:rPr lang="en-US" sz="2400" dirty="0" smtClean="0">
                <a:solidFill>
                  <a:srgbClr val="0070C0"/>
                </a:solidFill>
              </a:rPr>
              <a:t>, Bulgaria</a:t>
            </a:r>
            <a:endParaRPr lang="en-US" sz="2400" dirty="0">
              <a:solidFill>
                <a:srgbClr val="0070C0"/>
              </a:solidFill>
            </a:endParaRPr>
          </a:p>
          <a:p>
            <a:endParaRPr lang="en-US" sz="2400" dirty="0"/>
          </a:p>
          <a:p>
            <a:endParaRPr lang="en-US" sz="2400" dirty="0" smtClean="0"/>
          </a:p>
          <a:p>
            <a:endParaRPr lang="bg-BG" sz="2400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1"/>
            <a:ext cx="1008112" cy="759049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212976"/>
            <a:ext cx="3168352" cy="23762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7118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706"/>
    </mc:Choice>
    <mc:Fallback>
      <p:transition spd="slow" advTm="157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79512" y="1636975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sz="2000" dirty="0" smtClean="0">
                <a:solidFill>
                  <a:srgbClr val="FF0000"/>
                </a:solidFill>
                <a:effectLst/>
              </a:rPr>
              <a:t>1. We talked about the different seasons - the changes that occur in nature and their impact on humans and animals;</a:t>
            </a:r>
            <a:br>
              <a:rPr lang="en-US" sz="2000" dirty="0" smtClean="0">
                <a:solidFill>
                  <a:srgbClr val="FF0000"/>
                </a:solidFill>
                <a:effectLst/>
              </a:rPr>
            </a:br>
            <a:r>
              <a:rPr lang="en-US" sz="2000" dirty="0" smtClean="0">
                <a:solidFill>
                  <a:srgbClr val="FF0000"/>
                </a:solidFill>
                <a:effectLst/>
              </a:rPr>
              <a:t>2. We talked about the calendar and what it serve;</a:t>
            </a:r>
            <a:br>
              <a:rPr lang="en-US" sz="2000" dirty="0" smtClean="0">
                <a:solidFill>
                  <a:srgbClr val="FF0000"/>
                </a:solidFill>
                <a:effectLst/>
              </a:rPr>
            </a:br>
            <a:r>
              <a:rPr lang="en-US" sz="2000" dirty="0" smtClean="0">
                <a:solidFill>
                  <a:srgbClr val="FF0000"/>
                </a:solidFill>
                <a:effectLst/>
              </a:rPr>
              <a:t>3. </a:t>
            </a:r>
            <a:r>
              <a:rPr lang="en-US" sz="2000" dirty="0">
                <a:solidFill>
                  <a:srgbClr val="FF0000"/>
                </a:solidFill>
              </a:rPr>
              <a:t>E</a:t>
            </a:r>
            <a:r>
              <a:rPr lang="en-US" sz="2000" dirty="0" smtClean="0">
                <a:solidFill>
                  <a:srgbClr val="FF0000"/>
                </a:solidFill>
              </a:rPr>
              <a:t>ach</a:t>
            </a:r>
            <a:r>
              <a:rPr lang="en-US" sz="2000" dirty="0" smtClean="0">
                <a:solidFill>
                  <a:srgbClr val="FF0000"/>
                </a:solidFill>
                <a:effectLst/>
              </a:rPr>
              <a:t> season has its months - so young children will learn faster seasons and months ....</a:t>
            </a:r>
            <a:br>
              <a:rPr lang="en-US" sz="2000" dirty="0" smtClean="0">
                <a:solidFill>
                  <a:srgbClr val="FF0000"/>
                </a:solidFill>
                <a:effectLst/>
              </a:rPr>
            </a:br>
            <a:r>
              <a:rPr lang="en-US" sz="2000" dirty="0" smtClean="0">
                <a:solidFill>
                  <a:srgbClr val="FF0000"/>
                </a:solidFill>
                <a:effectLst/>
              </a:rPr>
              <a:t>4. Most importantly - to learn and have fun ....</a:t>
            </a:r>
            <a:br>
              <a:rPr lang="en-US" sz="2000" dirty="0" smtClean="0">
                <a:solidFill>
                  <a:srgbClr val="FF0000"/>
                </a:solidFill>
                <a:effectLst/>
              </a:rPr>
            </a:br>
            <a:endParaRPr lang="bg-BG" sz="2000" dirty="0">
              <a:solidFill>
                <a:srgbClr val="FF0000"/>
              </a:solidFill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443608" y="4182407"/>
            <a:ext cx="6400800" cy="1752600"/>
          </a:xfrm>
        </p:spPr>
        <p:txBody>
          <a:bodyPr>
            <a:normAutofit/>
          </a:bodyPr>
          <a:lstStyle/>
          <a:p>
            <a:endParaRPr lang="en-US" sz="2000" dirty="0" smtClean="0"/>
          </a:p>
          <a:p>
            <a:endParaRPr lang="bg-BG" sz="2000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6854"/>
            <a:ext cx="945499" cy="711905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803" y="3429000"/>
            <a:ext cx="3391925" cy="25439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9731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545"/>
    </mc:Choice>
    <mc:Fallback>
      <p:transition spd="slow" advTm="175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95536" y="24208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i="1" dirty="0" smtClean="0">
                <a:solidFill>
                  <a:srgbClr val="FF0000"/>
                </a:solidFill>
              </a:rPr>
              <a:t>The children heard the riddles of the seasons and find them.</a:t>
            </a:r>
            <a:endParaRPr lang="bg-BG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2696"/>
            <a:ext cx="1147628" cy="864096"/>
          </a:xfrm>
          <a:prstGeom prst="rect">
            <a:avLst/>
          </a:prstGeom>
        </p:spPr>
      </p:pic>
      <p:graphicFrame>
        <p:nvGraphicFramePr>
          <p:cNvPr id="6" name="Диаграма 5"/>
          <p:cNvGraphicFramePr/>
          <p:nvPr>
            <p:extLst>
              <p:ext uri="{D42A27DB-BD31-4B8C-83A1-F6EECF244321}">
                <p14:modId xmlns:p14="http://schemas.microsoft.com/office/powerpoint/2010/main" val="2478859282"/>
              </p:ext>
            </p:extLst>
          </p:nvPr>
        </p:nvGraphicFramePr>
        <p:xfrm>
          <a:off x="899592" y="2420888"/>
          <a:ext cx="2592288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Картина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077072"/>
            <a:ext cx="1656184" cy="2208246"/>
          </a:xfrm>
          <a:prstGeom prst="rect">
            <a:avLst/>
          </a:prstGeom>
        </p:spPr>
      </p:pic>
      <p:pic>
        <p:nvPicPr>
          <p:cNvPr id="9" name="Картина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780928"/>
            <a:ext cx="2400267" cy="1800200"/>
          </a:xfrm>
          <a:prstGeom prst="rect">
            <a:avLst/>
          </a:prstGeom>
        </p:spPr>
      </p:pic>
      <p:pic>
        <p:nvPicPr>
          <p:cNvPr id="11" name="Картина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619" y="4329100"/>
            <a:ext cx="2272254" cy="17041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4882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055"/>
    </mc:Choice>
    <mc:Fallback>
      <p:transition spd="slow" advTm="180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827584" y="148164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>
                <a:solidFill>
                  <a:srgbClr val="FF0000"/>
                </a:solidFill>
                <a:effectLst/>
              </a:rPr>
              <a:t>Let's start our </a:t>
            </a:r>
            <a:br>
              <a:rPr lang="en-US" dirty="0" smtClean="0">
                <a:solidFill>
                  <a:srgbClr val="FF0000"/>
                </a:solidFill>
                <a:effectLst/>
              </a:rPr>
            </a:br>
            <a:r>
              <a:rPr lang="en-US" dirty="0" smtClean="0">
                <a:solidFill>
                  <a:srgbClr val="FF0000"/>
                </a:solidFill>
                <a:effectLst/>
              </a:rPr>
              <a:t>"Calendar of the seasons"</a:t>
            </a:r>
            <a:br>
              <a:rPr lang="en-US" dirty="0" smtClean="0">
                <a:solidFill>
                  <a:srgbClr val="FF0000"/>
                </a:solidFill>
                <a:effectLst/>
              </a:rPr>
            </a:br>
            <a:endParaRPr lang="bg-BG" dirty="0">
              <a:solidFill>
                <a:srgbClr val="FF0000"/>
              </a:solidFill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1196008" cy="900524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996952"/>
            <a:ext cx="4392488" cy="32943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0290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530"/>
    </mc:Choice>
    <mc:Fallback>
      <p:transition spd="slow" advTm="125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945163"/>
      </p:ext>
    </p:extLst>
  </p:cSld>
  <p:clrMapOvr>
    <a:masterClrMapping/>
  </p:clrMapOvr>
  <p:transition spd="slow" advTm="5673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500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918">
        <p:fade/>
      </p:transition>
    </mc:Choice>
    <mc:Fallback>
      <p:transition spd="med" advTm="591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0091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818">
        <p14:reveal/>
      </p:transition>
    </mc:Choice>
    <mc:Fallback>
      <p:transition spd="slow" advTm="481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8912350"/>
      </p:ext>
    </p:extLst>
  </p:cSld>
  <p:clrMapOvr>
    <a:masterClrMapping/>
  </p:clrMapOvr>
  <p:transition spd="slow" advTm="8247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6010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630">
        <p:dissolve/>
      </p:transition>
    </mc:Choice>
    <mc:Fallback>
      <p:transition spd="slow" advTm="563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1|2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5|1.9|3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0.3"/>
</p:tagLst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59</Words>
  <Application>Microsoft Office PowerPoint</Application>
  <PresentationFormat>Презентация на цял екран (4:3)</PresentationFormat>
  <Paragraphs>12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13</vt:i4>
      </vt:variant>
    </vt:vector>
  </HeadingPairs>
  <TitlesOfParts>
    <vt:vector size="14" baseType="lpstr">
      <vt:lpstr>Office тема</vt:lpstr>
      <vt:lpstr>How we made the "Calendar of the seasons"</vt:lpstr>
      <vt:lpstr>1. We talked about the different seasons - the changes that occur in nature and their impact on humans and animals; 2. We talked about the calendar and what it serve; 3. Each season has its months - so young children will learn faster seasons and months .... 4. Most importantly - to learn and have fun .... </vt:lpstr>
      <vt:lpstr> </vt:lpstr>
      <vt:lpstr> Let's start our  "Calendar of the seasons" 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 This is our "Calendar of the seasons." The arrow indicates the month. It is easy… 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we made the "Calendar of the seasons"</dc:title>
  <dc:creator>Кристина</dc:creator>
  <cp:lastModifiedBy>Кристина</cp:lastModifiedBy>
  <cp:revision>7</cp:revision>
  <dcterms:created xsi:type="dcterms:W3CDTF">2012-01-10T16:24:51Z</dcterms:created>
  <dcterms:modified xsi:type="dcterms:W3CDTF">2012-01-10T17:41:44Z</dcterms:modified>
</cp:coreProperties>
</file>